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7" r:id="rId3"/>
    <p:sldId id="257" r:id="rId4"/>
    <p:sldId id="258" r:id="rId5"/>
    <p:sldId id="275" r:id="rId6"/>
    <p:sldId id="262" r:id="rId7"/>
    <p:sldId id="259" r:id="rId8"/>
    <p:sldId id="271" r:id="rId9"/>
    <p:sldId id="272" r:id="rId10"/>
    <p:sldId id="270" r:id="rId11"/>
    <p:sldId id="261" r:id="rId12"/>
    <p:sldId id="263" r:id="rId13"/>
    <p:sldId id="264" r:id="rId14"/>
    <p:sldId id="276" r:id="rId15"/>
    <p:sldId id="265" r:id="rId16"/>
    <p:sldId id="269" r:id="rId17"/>
    <p:sldId id="273" r:id="rId18"/>
    <p:sldId id="274" r:id="rId19"/>
    <p:sldId id="268" r:id="rId20"/>
    <p:sldId id="278" r:id="rId21"/>
    <p:sldId id="279" r:id="rId22"/>
    <p:sldId id="283" r:id="rId23"/>
    <p:sldId id="284" r:id="rId24"/>
    <p:sldId id="285" r:id="rId25"/>
    <p:sldId id="286" r:id="rId26"/>
    <p:sldId id="281" r:id="rId27"/>
    <p:sldId id="282" r:id="rId28"/>
    <p:sldId id="280" r:id="rId29"/>
    <p:sldId id="287" r:id="rId30"/>
    <p:sldId id="288" r:id="rId31"/>
    <p:sldId id="289" r:id="rId32"/>
  </p:sldIdLst>
  <p:sldSz cx="9144000" cy="6858000" type="screen4x3"/>
  <p:notesSz cx="6858000" cy="9144000"/>
  <p:defaultTextStyle>
    <a:defPPr>
      <a:defRPr lang="es-V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8" autoAdjust="0"/>
  </p:normalViewPr>
  <p:slideViewPr>
    <p:cSldViewPr>
      <p:cViewPr varScale="1">
        <p:scale>
          <a:sx n="84" d="100"/>
          <a:sy n="84" d="100"/>
        </p:scale>
        <p:origin x="1426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Forma libre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7 Forma libre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Título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7" name="16 Subtítulo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30" name="29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19" name="18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27" name="2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Forma libre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Forma libre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8" name="7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  <p:sp>
        <p:nvSpPr>
          <p:cNvPr id="9" name="8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V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s-ES" dirty="0" smtClean="0"/>
              <a:t>Haga clic en el icono para agregar una imagen</a:t>
            </a:r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11 Forma libre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6" name="15 Forma libre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0" name="29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0" name="9 Marcador de fecha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FBAC76AA-40C7-494C-A922-2301A6AE7649}" type="datetimeFigureOut">
              <a:rPr lang="es-VE" smtClean="0"/>
              <a:pPr/>
              <a:t>19/06/2014</a:t>
            </a:fld>
            <a:endParaRPr lang="es-VE" dirty="0"/>
          </a:p>
        </p:txBody>
      </p:sp>
      <p:sp>
        <p:nvSpPr>
          <p:cNvPr id="22" name="21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s-VE" dirty="0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D7E4304C-61E4-4B2E-9824-15AF0924B94A}" type="slidenum">
              <a:rPr lang="es-VE" smtClean="0"/>
              <a:pPr/>
              <a:t>‹Nº›</a:t>
            </a:fld>
            <a:endParaRPr lang="es-VE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Entregables/Instalacion.pdf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moritani.ldc.usb.v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Entregables/ErroresDoc.pdf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Diccionario.pdf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Taller/formulario.html" TargetMode="Externa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minutas/ContTaller.pdf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0" y="2780928"/>
            <a:ext cx="9144000" cy="2301240"/>
          </a:xfrm>
        </p:spPr>
        <p:txBody>
          <a:bodyPr>
            <a:normAutofit/>
          </a:bodyPr>
          <a:lstStyle/>
          <a:p>
            <a:pPr algn="ctr"/>
            <a:r>
              <a:rPr lang="es-VE" sz="4200" dirty="0" smtClean="0"/>
              <a:t>Sistema del</a:t>
            </a:r>
            <a:br>
              <a:rPr lang="es-VE" sz="4200" dirty="0" smtClean="0"/>
            </a:br>
            <a:r>
              <a:rPr lang="es-VE" sz="4200" dirty="0" smtClean="0"/>
              <a:t>Laboratorio de Marcha Para el </a:t>
            </a:r>
            <a:r>
              <a:rPr lang="es-VE" sz="4200" smtClean="0"/>
              <a:t>hospital ortopédico </a:t>
            </a:r>
            <a:r>
              <a:rPr lang="es-VE" sz="4200" dirty="0" smtClean="0"/>
              <a:t>infantil</a:t>
            </a:r>
            <a:endParaRPr lang="es-VE" sz="4200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95536" y="476672"/>
            <a:ext cx="5616624" cy="1236564"/>
          </a:xfrm>
        </p:spPr>
        <p:txBody>
          <a:bodyPr/>
          <a:lstStyle/>
          <a:p>
            <a:pPr algn="just"/>
            <a:r>
              <a:rPr lang="es-VE" sz="1800" b="1" dirty="0" smtClean="0"/>
              <a:t>Desarrollo de aplicaciones sensibles al contexto utilizando Bases de Datos Difusas. Contribución al desarrollo de sistemas inteligentes</a:t>
            </a:r>
            <a:r>
              <a:rPr lang="es-VE" dirty="0" smtClean="0"/>
              <a:t>.</a:t>
            </a:r>
            <a:endParaRPr lang="es-V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63272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s-VE" dirty="0" smtClean="0"/>
              <a:t>Aplicaciones Sensibles al Contexto</a:t>
            </a:r>
            <a:endParaRPr lang="es-VE" dirty="0"/>
          </a:p>
        </p:txBody>
      </p:sp>
      <p:sp>
        <p:nvSpPr>
          <p:cNvPr id="4" name="3 CuadroTexto"/>
          <p:cNvSpPr txBox="1"/>
          <p:nvPr/>
        </p:nvSpPr>
        <p:spPr>
          <a:xfrm>
            <a:off x="323528" y="1556792"/>
            <a:ext cx="8424936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VE" dirty="0" smtClean="0"/>
              <a:t>	</a:t>
            </a:r>
            <a:endParaRPr lang="es-VE" dirty="0"/>
          </a:p>
        </p:txBody>
      </p:sp>
      <p:sp>
        <p:nvSpPr>
          <p:cNvPr id="6" name="5 Rectángulo redondeado"/>
          <p:cNvSpPr/>
          <p:nvPr/>
        </p:nvSpPr>
        <p:spPr>
          <a:xfrm>
            <a:off x="755576" y="2060848"/>
            <a:ext cx="7740352" cy="3600400"/>
          </a:xfrm>
          <a:prstGeom prst="roundRect">
            <a:avLst/>
          </a:prstGeom>
          <a:blipFill>
            <a:blip r:embed="rId2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s-VE" dirty="0" smtClean="0"/>
              <a:t>Aplicación de Base de Datos Difusa</a:t>
            </a:r>
            <a:br>
              <a:rPr lang="es-VE" dirty="0" smtClean="0"/>
            </a:br>
            <a:r>
              <a:rPr lang="es-VE" dirty="0" smtClean="0"/>
              <a:t>Sensible al contexto</a:t>
            </a:r>
            <a:endParaRPr lang="es-VE" dirty="0"/>
          </a:p>
        </p:txBody>
      </p:sp>
      <p:sp>
        <p:nvSpPr>
          <p:cNvPr id="4" name="3 Rectángulo redondeado"/>
          <p:cNvSpPr/>
          <p:nvPr/>
        </p:nvSpPr>
        <p:spPr>
          <a:xfrm>
            <a:off x="1259632" y="1772816"/>
            <a:ext cx="6048672" cy="4392488"/>
          </a:xfrm>
          <a:prstGeom prst="roundRect">
            <a:avLst/>
          </a:prstGeom>
          <a:blipFill>
            <a:blip r:embed="rId2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429064" y="2924944"/>
            <a:ext cx="8714936" cy="2301240"/>
          </a:xfrm>
        </p:spPr>
        <p:txBody>
          <a:bodyPr/>
          <a:lstStyle/>
          <a:p>
            <a:pPr algn="ctr"/>
            <a:r>
              <a:rPr lang="es-VE" dirty="0" smtClean="0"/>
              <a:t>Laboratorio de Marcha.</a:t>
            </a:r>
            <a:br>
              <a:rPr lang="es-VE" dirty="0" smtClean="0"/>
            </a:br>
            <a:r>
              <a:rPr lang="es-ES_tradnl" dirty="0" smtClean="0"/>
              <a:t>hospital Ortopédico Infantil</a:t>
            </a:r>
            <a:endParaRPr lang="es-VE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95536" y="404664"/>
            <a:ext cx="4176464" cy="816496"/>
          </a:xfrm>
        </p:spPr>
        <p:txBody>
          <a:bodyPr/>
          <a:lstStyle/>
          <a:p>
            <a:pPr algn="just"/>
            <a:r>
              <a:rPr lang="es-VE" dirty="0" smtClean="0"/>
              <a:t>Sistema del Laboratorio de marcha del Hospital Ortopédico Infantil </a:t>
            </a:r>
            <a:endParaRPr lang="es-VE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1143000"/>
          </a:xfrm>
        </p:spPr>
        <p:txBody>
          <a:bodyPr/>
          <a:lstStyle/>
          <a:p>
            <a:pPr algn="ctr"/>
            <a:r>
              <a:rPr lang="es-VE" dirty="0" smtClean="0"/>
              <a:t>Laboratorio de Marcha HOI</a:t>
            </a:r>
            <a:endParaRPr lang="es-VE" dirty="0"/>
          </a:p>
        </p:txBody>
      </p:sp>
      <p:sp>
        <p:nvSpPr>
          <p:cNvPr id="4" name="3 CuadroTexto"/>
          <p:cNvSpPr txBox="1"/>
          <p:nvPr/>
        </p:nvSpPr>
        <p:spPr>
          <a:xfrm>
            <a:off x="467544" y="1844824"/>
            <a:ext cx="38884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 smtClean="0"/>
              <a:t>   El </a:t>
            </a:r>
            <a:r>
              <a:rPr lang="es-ES" b="1" dirty="0"/>
              <a:t>Hospital Ortopédico Infantil </a:t>
            </a:r>
            <a:r>
              <a:rPr lang="es-ES" dirty="0"/>
              <a:t>cuenta con el más avanzado laboratorio de diagnóstico para el estudio analítico del movimiento y sus efectos durante la acción de </a:t>
            </a:r>
            <a:r>
              <a:rPr lang="es-ES" dirty="0" smtClean="0"/>
              <a:t>caminar.</a:t>
            </a:r>
            <a:endParaRPr lang="es-VE" dirty="0"/>
          </a:p>
        </p:txBody>
      </p:sp>
      <p:sp>
        <p:nvSpPr>
          <p:cNvPr id="10" name="9 Rectángulo redondeado"/>
          <p:cNvSpPr/>
          <p:nvPr/>
        </p:nvSpPr>
        <p:spPr>
          <a:xfrm>
            <a:off x="5652120" y="1484784"/>
            <a:ext cx="1728192" cy="2304256"/>
          </a:xfrm>
          <a:prstGeom prst="roundRect">
            <a:avLst/>
          </a:prstGeom>
          <a:blipFill>
            <a:blip r:embed="rId2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1" name="10 Rectángulo redondeado"/>
          <p:cNvSpPr/>
          <p:nvPr/>
        </p:nvSpPr>
        <p:spPr>
          <a:xfrm>
            <a:off x="395536" y="3861048"/>
            <a:ext cx="3096344" cy="2520280"/>
          </a:xfrm>
          <a:prstGeom prst="roundRect">
            <a:avLst/>
          </a:prstGeom>
          <a:blipFill>
            <a:blip r:embed="rId3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2" name="11 Rectángulo redondeado"/>
          <p:cNvSpPr/>
          <p:nvPr/>
        </p:nvSpPr>
        <p:spPr>
          <a:xfrm>
            <a:off x="3779912" y="3861048"/>
            <a:ext cx="2304256" cy="2592288"/>
          </a:xfrm>
          <a:prstGeom prst="roundRect">
            <a:avLst/>
          </a:prstGeom>
          <a:blipFill>
            <a:blip r:embed="rId4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1143000"/>
          </a:xfrm>
        </p:spPr>
        <p:txBody>
          <a:bodyPr/>
          <a:lstStyle/>
          <a:p>
            <a:pPr algn="ctr"/>
            <a:r>
              <a:rPr lang="es-VE" dirty="0" smtClean="0"/>
              <a:t>Examen Físico Articular (EFA)</a:t>
            </a:r>
            <a:endParaRPr lang="es-V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79712" y="1412776"/>
            <a:ext cx="5295900" cy="5076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23528" y="274638"/>
            <a:ext cx="8568952" cy="1143000"/>
          </a:xfrm>
        </p:spPr>
        <p:txBody>
          <a:bodyPr>
            <a:normAutofit/>
          </a:bodyPr>
          <a:lstStyle/>
          <a:p>
            <a:r>
              <a:rPr lang="es-VE" sz="4000" dirty="0" smtClean="0"/>
              <a:t>Lógica difusa en aplicaciones medicas.</a:t>
            </a:r>
            <a:endParaRPr lang="es-VE" sz="4000" dirty="0"/>
          </a:p>
        </p:txBody>
      </p:sp>
      <p:sp>
        <p:nvSpPr>
          <p:cNvPr id="5" name="4 Rectángulo redondeado"/>
          <p:cNvSpPr/>
          <p:nvPr/>
        </p:nvSpPr>
        <p:spPr>
          <a:xfrm>
            <a:off x="683568" y="1988840"/>
            <a:ext cx="3312368" cy="2880320"/>
          </a:xfrm>
          <a:prstGeom prst="roundRect">
            <a:avLst/>
          </a:prstGeom>
          <a:blipFill>
            <a:blip r:embed="rId2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6" name="5 Rectángulo redondeado"/>
          <p:cNvSpPr/>
          <p:nvPr/>
        </p:nvSpPr>
        <p:spPr>
          <a:xfrm>
            <a:off x="4427984" y="2060848"/>
            <a:ext cx="4104456" cy="2736304"/>
          </a:xfrm>
          <a:prstGeom prst="roundRect">
            <a:avLst/>
          </a:prstGeom>
          <a:blipFill>
            <a:blip r:embed="rId3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7" name="6 CuadroTexto"/>
          <p:cNvSpPr txBox="1"/>
          <p:nvPr/>
        </p:nvSpPr>
        <p:spPr>
          <a:xfrm>
            <a:off x="3203848" y="5085184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 smtClean="0"/>
              <a:t>Datos imperfectos</a:t>
            </a:r>
            <a:endParaRPr lang="es-VE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VE" dirty="0" smtClean="0"/>
              <a:t>Antecedentes</a:t>
            </a:r>
            <a:endParaRPr lang="es-V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772816"/>
            <a:ext cx="4824536" cy="3640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24128" y="1700808"/>
            <a:ext cx="2656627" cy="38336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Rectángulo redondeado"/>
          <p:cNvSpPr/>
          <p:nvPr/>
        </p:nvSpPr>
        <p:spPr>
          <a:xfrm>
            <a:off x="395536" y="836712"/>
            <a:ext cx="4680520" cy="5328592"/>
          </a:xfrm>
          <a:prstGeom prst="roundRect">
            <a:avLst/>
          </a:prstGeom>
          <a:blipFill>
            <a:blip r:embed="rId2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6" name="5 Rectángulo redondeado"/>
          <p:cNvSpPr/>
          <p:nvPr/>
        </p:nvSpPr>
        <p:spPr>
          <a:xfrm>
            <a:off x="5148064" y="476672"/>
            <a:ext cx="3779912" cy="2592288"/>
          </a:xfrm>
          <a:prstGeom prst="roundRect">
            <a:avLst>
              <a:gd name="adj" fmla="val 9612"/>
            </a:avLst>
          </a:prstGeom>
          <a:blipFill>
            <a:blip r:embed="rId3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9" name="8 Rectángulo redondeado"/>
          <p:cNvSpPr/>
          <p:nvPr/>
        </p:nvSpPr>
        <p:spPr>
          <a:xfrm>
            <a:off x="5580112" y="3212976"/>
            <a:ext cx="2952328" cy="3240360"/>
          </a:xfrm>
          <a:prstGeom prst="roundRect">
            <a:avLst/>
          </a:prstGeom>
          <a:blipFill>
            <a:blip r:embed="rId4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 redondeado"/>
          <p:cNvSpPr/>
          <p:nvPr/>
        </p:nvSpPr>
        <p:spPr>
          <a:xfrm>
            <a:off x="395536" y="1052736"/>
            <a:ext cx="2520280" cy="4104456"/>
          </a:xfrm>
          <a:prstGeom prst="roundRect">
            <a:avLst/>
          </a:prstGeom>
          <a:blipFill>
            <a:blip r:embed="rId2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" name="2 Rectángulo redondeado"/>
          <p:cNvSpPr/>
          <p:nvPr/>
        </p:nvSpPr>
        <p:spPr>
          <a:xfrm>
            <a:off x="3275856" y="1052736"/>
            <a:ext cx="2592288" cy="4104456"/>
          </a:xfrm>
          <a:prstGeom prst="roundRect">
            <a:avLst/>
          </a:prstGeom>
          <a:blipFill>
            <a:blip r:embed="rId3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4" name="3 Rectángulo redondeado"/>
          <p:cNvSpPr/>
          <p:nvPr/>
        </p:nvSpPr>
        <p:spPr>
          <a:xfrm>
            <a:off x="6228184" y="1052736"/>
            <a:ext cx="2520280" cy="4104456"/>
          </a:xfrm>
          <a:prstGeom prst="roundRect">
            <a:avLst/>
          </a:prstGeom>
          <a:blipFill>
            <a:blip r:embed="rId4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19256" cy="1143000"/>
          </a:xfrm>
        </p:spPr>
        <p:txBody>
          <a:bodyPr/>
          <a:lstStyle/>
          <a:p>
            <a:pPr algn="ctr"/>
            <a:r>
              <a:rPr lang="es-VE" dirty="0" smtClean="0"/>
              <a:t>Trabajo del actual periodo</a:t>
            </a:r>
            <a:endParaRPr lang="es-V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708920"/>
            <a:ext cx="4495800" cy="291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48690" y="165906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 smtClean="0"/>
              <a:t>Migración al LDC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092280" y="6045037"/>
            <a:ext cx="188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 smtClean="0">
                <a:hlinkClick r:id="rId3" action="ppaction://hlinkfile"/>
              </a:rPr>
              <a:t>Documentación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385893" y="5612945"/>
            <a:ext cx="1506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 smtClean="0">
                <a:hlinkClick r:id="rId4"/>
              </a:rPr>
              <a:t>Dirección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63272" cy="4525963"/>
          </a:xfrm>
        </p:spPr>
        <p:txBody>
          <a:bodyPr>
            <a:normAutofit/>
          </a:bodyPr>
          <a:lstStyle/>
          <a:p>
            <a:r>
              <a:rPr lang="es-VE" sz="3200" dirty="0" smtClean="0"/>
              <a:t>Números Conjuntos y Dominios Difusos</a:t>
            </a:r>
          </a:p>
          <a:p>
            <a:r>
              <a:rPr lang="es-VE" sz="3200" dirty="0" smtClean="0"/>
              <a:t>Bases de Datos Difusas</a:t>
            </a:r>
          </a:p>
          <a:p>
            <a:r>
              <a:rPr lang="es-VE" sz="3200" dirty="0" smtClean="0"/>
              <a:t>Aplicaciones sensibles al contexto</a:t>
            </a:r>
          </a:p>
          <a:p>
            <a:r>
              <a:rPr lang="es-VE" sz="3200" dirty="0" smtClean="0"/>
              <a:t>Laboratorio </a:t>
            </a:r>
            <a:r>
              <a:rPr lang="es-VE" sz="3200" dirty="0"/>
              <a:t>de Marcha </a:t>
            </a:r>
            <a:r>
              <a:rPr lang="es-VE" sz="3200" dirty="0" smtClean="0"/>
              <a:t>hoy</a:t>
            </a:r>
          </a:p>
          <a:p>
            <a:r>
              <a:rPr lang="es-VE" sz="3200" dirty="0" smtClean="0"/>
              <a:t>Sistema </a:t>
            </a:r>
            <a:r>
              <a:rPr lang="en-US" dirty="0" smtClean="0"/>
              <a:t>del </a:t>
            </a:r>
            <a:r>
              <a:rPr lang="en-US" dirty="0"/>
              <a:t>L</a:t>
            </a:r>
            <a:r>
              <a:rPr lang="en-US" dirty="0" smtClean="0"/>
              <a:t>aboratorio de Marcha TDS</a:t>
            </a:r>
            <a:endParaRPr lang="es-VE" sz="3200" dirty="0" smtClean="0"/>
          </a:p>
        </p:txBody>
      </p:sp>
    </p:spTree>
    <p:extLst>
      <p:ext uri="{BB962C8B-B14F-4D97-AF65-F5344CB8AC3E}">
        <p14:creationId xmlns:p14="http://schemas.microsoft.com/office/powerpoint/2010/main" val="1549569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15944" y="548680"/>
            <a:ext cx="3379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dirty="0" smtClean="0"/>
              <a:t>Errores a Solucionar en la versión anterior del sistema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92280" y="6045037"/>
            <a:ext cx="188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 smtClean="0">
                <a:hlinkClick r:id="rId2" action="ppaction://hlinkfile"/>
              </a:rPr>
              <a:t>Documentación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307" y="2492896"/>
            <a:ext cx="6984880" cy="2029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906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15944" y="548680"/>
            <a:ext cx="3379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dirty="0" smtClean="0"/>
              <a:t>Extensión de la Base de Datos: Modelo Conceptual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241978"/>
            <a:ext cx="7308304" cy="485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04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 descr="cadera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99592" y="1556792"/>
            <a:ext cx="7703182" cy="36004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 descr="Rodilla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19672" y="1484784"/>
            <a:ext cx="5945804" cy="3672407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 descr="Tobill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87624" y="1844824"/>
            <a:ext cx="7153960" cy="312922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 descr="pi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91680" y="1556792"/>
            <a:ext cx="5373974" cy="3245407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15944" y="548680"/>
            <a:ext cx="3379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dirty="0" smtClean="0"/>
              <a:t>Extensión de la Base de Datos: Modelo Lógico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32" y="1340769"/>
            <a:ext cx="7277073" cy="4535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92280" y="6045037"/>
            <a:ext cx="188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 smtClean="0">
                <a:hlinkClick r:id="rId3" action="ppaction://hlinkfile"/>
              </a:rPr>
              <a:t>Documentación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83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15944" y="548680"/>
            <a:ext cx="3379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dirty="0" smtClean="0"/>
              <a:t>Nueva interfaz para el EFA</a:t>
            </a:r>
            <a:endParaRPr lang="en-US" dirty="0"/>
          </a:p>
        </p:txBody>
      </p:sp>
      <p:sp>
        <p:nvSpPr>
          <p:cNvPr id="4" name="TextBox 4"/>
          <p:cNvSpPr txBox="1"/>
          <p:nvPr/>
        </p:nvSpPr>
        <p:spPr>
          <a:xfrm>
            <a:off x="7596336" y="404664"/>
            <a:ext cx="1133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2" action="ppaction://hlinkfile"/>
              </a:rPr>
              <a:t>Interfaz</a:t>
            </a:r>
            <a:endParaRPr lang="en-U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1844824"/>
            <a:ext cx="8566032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64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2852936"/>
            <a:ext cx="8640960" cy="1143000"/>
          </a:xfrm>
        </p:spPr>
        <p:txBody>
          <a:bodyPr/>
          <a:lstStyle/>
          <a:p>
            <a:pPr algn="ctr"/>
            <a:r>
              <a:rPr lang="es-VE" dirty="0" smtClean="0"/>
              <a:t>Funcionalidades Extendidas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45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87624" y="260648"/>
            <a:ext cx="7470648" cy="1143000"/>
          </a:xfrm>
        </p:spPr>
        <p:txBody>
          <a:bodyPr/>
          <a:lstStyle/>
          <a:p>
            <a:r>
              <a:rPr lang="es-VE" dirty="0" smtClean="0"/>
              <a:t>Sensibilización</a:t>
            </a:r>
            <a:r>
              <a:rPr lang="en-US" dirty="0" smtClean="0"/>
              <a:t> al </a:t>
            </a:r>
            <a:r>
              <a:rPr lang="es-VE" dirty="0" smtClean="0"/>
              <a:t>Contexto</a:t>
            </a:r>
            <a:endParaRPr lang="es-VE" dirty="0"/>
          </a:p>
        </p:txBody>
      </p:sp>
      <p:sp>
        <p:nvSpPr>
          <p:cNvPr id="3" name="CuadroTexto 2"/>
          <p:cNvSpPr txBox="1"/>
          <p:nvPr/>
        </p:nvSpPr>
        <p:spPr>
          <a:xfrm>
            <a:off x="827584" y="1628800"/>
            <a:ext cx="374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USUARIO: ANDEL</a:t>
            </a:r>
            <a:endParaRPr lang="es-VE" dirty="0"/>
          </a:p>
        </p:txBody>
      </p:sp>
      <p:sp>
        <p:nvSpPr>
          <p:cNvPr id="4" name="CuadroTexto 3"/>
          <p:cNvSpPr txBox="1"/>
          <p:nvPr/>
        </p:nvSpPr>
        <p:spPr>
          <a:xfrm>
            <a:off x="5373944" y="1655075"/>
            <a:ext cx="2799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USUARIO: JHOSBERT</a:t>
            </a:r>
            <a:endParaRPr lang="es-VE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223284"/>
            <a:ext cx="3352800" cy="1228725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2948" y="2185183"/>
            <a:ext cx="3276600" cy="1304925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67" y="4213040"/>
            <a:ext cx="4119354" cy="1512168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9992" y="4110867"/>
            <a:ext cx="4186808" cy="1648653"/>
          </a:xfrm>
          <a:prstGeom prst="rect">
            <a:avLst/>
          </a:prstGeom>
        </p:spPr>
      </p:pic>
      <p:cxnSp>
        <p:nvCxnSpPr>
          <p:cNvPr id="11" name="Conector recto 10"/>
          <p:cNvCxnSpPr/>
          <p:nvPr/>
        </p:nvCxnSpPr>
        <p:spPr>
          <a:xfrm>
            <a:off x="4283968" y="1556792"/>
            <a:ext cx="72008" cy="504056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8911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476672"/>
            <a:ext cx="7467600" cy="1143000"/>
          </a:xfrm>
        </p:spPr>
        <p:txBody>
          <a:bodyPr/>
          <a:lstStyle/>
          <a:p>
            <a:r>
              <a:rPr lang="es-VE" dirty="0" smtClean="0"/>
              <a:t>    Números Difusos</a:t>
            </a:r>
            <a:endParaRPr lang="es-VE" dirty="0"/>
          </a:p>
        </p:txBody>
      </p:sp>
      <p:sp>
        <p:nvSpPr>
          <p:cNvPr id="4" name="3 CuadroTexto"/>
          <p:cNvSpPr txBox="1"/>
          <p:nvPr/>
        </p:nvSpPr>
        <p:spPr>
          <a:xfrm>
            <a:off x="179512" y="5373216"/>
            <a:ext cx="2952328" cy="1323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Nota: </a:t>
            </a:r>
            <a:r>
              <a:rPr lang="es-VE" sz="1600" b="1" dirty="0"/>
              <a:t>Borroso o </a:t>
            </a:r>
            <a:r>
              <a:rPr lang="es-VE" sz="1600" b="1" dirty="0" smtClean="0"/>
              <a:t>difuso </a:t>
            </a:r>
            <a:r>
              <a:rPr lang="es-VE" sz="1600" dirty="0"/>
              <a:t>porque no se pueden definir bien los límites de los conceptos utilizados por el ser humano</a:t>
            </a:r>
            <a:r>
              <a:rPr lang="es-VE" sz="1600" dirty="0" smtClean="0"/>
              <a:t>. </a:t>
            </a:r>
            <a:endParaRPr lang="es-VE" sz="1600" dirty="0"/>
          </a:p>
        </p:txBody>
      </p:sp>
      <p:sp>
        <p:nvSpPr>
          <p:cNvPr id="5" name="4 CuadroTexto"/>
          <p:cNvSpPr txBox="1"/>
          <p:nvPr/>
        </p:nvSpPr>
        <p:spPr>
          <a:xfrm>
            <a:off x="179512" y="2348880"/>
            <a:ext cx="446449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None/>
            </a:pPr>
            <a:r>
              <a:rPr lang="es-VE" dirty="0" smtClean="0"/>
              <a:t>   </a:t>
            </a:r>
            <a:r>
              <a:rPr lang="es-VE" sz="2000" dirty="0" smtClean="0"/>
              <a:t>Extensión de un numero regular en el sentido que no se refiere a un único valor sino a un conjunto de posibles valores, que varían con un peso entre 0 y 1. </a:t>
            </a:r>
            <a:endParaRPr lang="en-US" dirty="0"/>
          </a:p>
          <a:p>
            <a:pPr algn="just"/>
            <a:r>
              <a:rPr lang="es-VE" dirty="0" smtClean="0"/>
              <a:t/>
            </a:r>
            <a:br>
              <a:rPr lang="es-VE" dirty="0" smtClean="0"/>
            </a:br>
            <a:endParaRPr lang="es-VE" dirty="0"/>
          </a:p>
        </p:txBody>
      </p:sp>
      <p:sp>
        <p:nvSpPr>
          <p:cNvPr id="7" name="6 Rectángulo redondeado"/>
          <p:cNvSpPr/>
          <p:nvPr/>
        </p:nvSpPr>
        <p:spPr>
          <a:xfrm>
            <a:off x="5076056" y="1988840"/>
            <a:ext cx="3672408" cy="2016224"/>
          </a:xfrm>
          <a:prstGeom prst="roundRect">
            <a:avLst/>
          </a:prstGeom>
          <a:blipFill>
            <a:blip r:embed="rId2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8" name="7 Rectángulo redondeado"/>
          <p:cNvSpPr/>
          <p:nvPr/>
        </p:nvSpPr>
        <p:spPr>
          <a:xfrm>
            <a:off x="5076056" y="4437112"/>
            <a:ext cx="3672408" cy="2204864"/>
          </a:xfrm>
          <a:prstGeom prst="roundRect">
            <a:avLst/>
          </a:prstGeom>
          <a:blipFill>
            <a:blip r:embed="rId3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1" y="2204864"/>
            <a:ext cx="8685587" cy="2803798"/>
          </a:xfrm>
          <a:prstGeom prst="rect">
            <a:avLst/>
          </a:prstGeom>
        </p:spPr>
      </p:pic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786981" y="476672"/>
            <a:ext cx="7470648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s-VE" dirty="0" smtClean="0"/>
              <a:t>Visualización y captura de Exámenes</a:t>
            </a:r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40520876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15816" y="2636912"/>
            <a:ext cx="3034680" cy="1143000"/>
          </a:xfrm>
        </p:spPr>
        <p:txBody>
          <a:bodyPr>
            <a:normAutofit/>
          </a:bodyPr>
          <a:lstStyle/>
          <a:p>
            <a:r>
              <a:rPr lang="es-VE" dirty="0" smtClean="0">
                <a:hlinkClick r:id="rId2" action="ppaction://hlinkfile"/>
              </a:rPr>
              <a:t>Pendientes</a:t>
            </a:r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977731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51520" y="274638"/>
            <a:ext cx="8136904" cy="1143000"/>
          </a:xfrm>
        </p:spPr>
        <p:txBody>
          <a:bodyPr/>
          <a:lstStyle/>
          <a:p>
            <a:pPr algn="ctr"/>
            <a:r>
              <a:rPr lang="es-VE" dirty="0" smtClean="0"/>
              <a:t>Conjunto Difuso </a:t>
            </a:r>
            <a:endParaRPr lang="es-VE" dirty="0"/>
          </a:p>
        </p:txBody>
      </p:sp>
      <p:sp>
        <p:nvSpPr>
          <p:cNvPr id="4" name="3 CuadroTexto"/>
          <p:cNvSpPr txBox="1"/>
          <p:nvPr/>
        </p:nvSpPr>
        <p:spPr>
          <a:xfrm>
            <a:off x="179512" y="2060848"/>
            <a:ext cx="8712968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sz="2200" dirty="0" smtClean="0"/>
              <a:t>Conjunto </a:t>
            </a:r>
            <a:r>
              <a:rPr lang="es-VE" sz="2200" dirty="0"/>
              <a:t> formado  por  individuos  que  tienen   asociado   </a:t>
            </a:r>
            <a:r>
              <a:rPr lang="es-VE" sz="2200" dirty="0" smtClean="0"/>
              <a:t>un nivel </a:t>
            </a:r>
            <a:r>
              <a:rPr lang="es-VE" sz="2200" dirty="0"/>
              <a:t> </a:t>
            </a:r>
            <a:r>
              <a:rPr lang="es-VE" sz="2200" dirty="0" smtClean="0"/>
              <a:t>de pertenencia </a:t>
            </a:r>
            <a:r>
              <a:rPr lang="es-VE" sz="2200" dirty="0"/>
              <a:t>en el intervalo [0,1], descrito por su función de pertenencia.</a:t>
            </a:r>
            <a:endParaRPr lang="es-VE" sz="2200" b="0" dirty="0" smtClean="0"/>
          </a:p>
          <a:p>
            <a:r>
              <a:rPr lang="es-VE" sz="2200" dirty="0" smtClean="0"/>
              <a:t>		    </a:t>
            </a:r>
          </a:p>
          <a:p>
            <a:r>
              <a:rPr lang="es-VE" sz="4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      μA (x): </a:t>
            </a:r>
            <a:r>
              <a:rPr lang="es-VE" sz="4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X </a:t>
            </a:r>
            <a:r>
              <a:rPr lang="es-VE" sz="4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-­&gt; </a:t>
            </a:r>
            <a:r>
              <a:rPr lang="es-VE" sz="4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[0,1</a:t>
            </a:r>
            <a:r>
              <a:rPr lang="es-VE" sz="4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</a:p>
          <a:p>
            <a:endParaRPr lang="es-VE" sz="2200" b="1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s-VE" sz="2200" dirty="0" smtClean="0"/>
              <a:t>Grado </a:t>
            </a:r>
            <a:r>
              <a:rPr lang="es-VE" sz="2200" dirty="0"/>
              <a:t>de Pertenencia de un elemento x perteneciente a X en </a:t>
            </a:r>
            <a:r>
              <a:rPr lang="es-VE" sz="2200" dirty="0" smtClean="0"/>
              <a:t>A.</a:t>
            </a:r>
          </a:p>
          <a:p>
            <a:endParaRPr lang="es-VE" sz="2200" b="0" dirty="0" smtClean="0"/>
          </a:p>
          <a:p>
            <a:pPr algn="r"/>
            <a:endParaRPr lang="es-VE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251520" y="274638"/>
            <a:ext cx="8136904" cy="1143000"/>
          </a:xfrm>
        </p:spPr>
        <p:txBody>
          <a:bodyPr/>
          <a:lstStyle/>
          <a:p>
            <a:pPr algn="ctr"/>
            <a:r>
              <a:rPr lang="es-VE" dirty="0" smtClean="0"/>
              <a:t>Dominios Difusos</a:t>
            </a:r>
            <a:endParaRPr lang="es-VE" dirty="0"/>
          </a:p>
        </p:txBody>
      </p:sp>
      <p:sp>
        <p:nvSpPr>
          <p:cNvPr id="5" name="4 Rectángulo redondeado"/>
          <p:cNvSpPr/>
          <p:nvPr/>
        </p:nvSpPr>
        <p:spPr>
          <a:xfrm>
            <a:off x="2051720" y="1844824"/>
            <a:ext cx="2376264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6" name="5 Rectángulo redondeado"/>
          <p:cNvSpPr/>
          <p:nvPr/>
        </p:nvSpPr>
        <p:spPr>
          <a:xfrm>
            <a:off x="5292080" y="1844824"/>
            <a:ext cx="2376264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7" name="6 Rectángulo redondeado"/>
          <p:cNvSpPr/>
          <p:nvPr/>
        </p:nvSpPr>
        <p:spPr>
          <a:xfrm>
            <a:off x="251520" y="3789040"/>
            <a:ext cx="1440160" cy="6480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9" name="8 Rectángulo redondeado"/>
          <p:cNvSpPr/>
          <p:nvPr/>
        </p:nvSpPr>
        <p:spPr>
          <a:xfrm>
            <a:off x="1979712" y="3789040"/>
            <a:ext cx="1440160" cy="6480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0" name="9 Rectángulo redondeado"/>
          <p:cNvSpPr/>
          <p:nvPr/>
        </p:nvSpPr>
        <p:spPr>
          <a:xfrm>
            <a:off x="3707904" y="3789040"/>
            <a:ext cx="1440160" cy="6480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1" name="10 CuadroTexto"/>
          <p:cNvSpPr txBox="1"/>
          <p:nvPr/>
        </p:nvSpPr>
        <p:spPr>
          <a:xfrm>
            <a:off x="2123728" y="2060848"/>
            <a:ext cx="2232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800" dirty="0" smtClean="0"/>
              <a:t>Atómico</a:t>
            </a:r>
            <a:endParaRPr lang="es-VE" sz="2800" dirty="0"/>
          </a:p>
        </p:txBody>
      </p:sp>
      <p:sp>
        <p:nvSpPr>
          <p:cNvPr id="12" name="11 CuadroTexto"/>
          <p:cNvSpPr txBox="1"/>
          <p:nvPr/>
        </p:nvSpPr>
        <p:spPr>
          <a:xfrm>
            <a:off x="5364088" y="2060848"/>
            <a:ext cx="2232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800" dirty="0" smtClean="0"/>
              <a:t>Conjuntivo</a:t>
            </a:r>
            <a:endParaRPr lang="es-VE" sz="2800" dirty="0"/>
          </a:p>
        </p:txBody>
      </p:sp>
      <p:sp>
        <p:nvSpPr>
          <p:cNvPr id="13" name="12 CuadroTexto"/>
          <p:cNvSpPr txBox="1"/>
          <p:nvPr/>
        </p:nvSpPr>
        <p:spPr>
          <a:xfrm>
            <a:off x="251520" y="3933056"/>
            <a:ext cx="15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 smtClean="0"/>
              <a:t>Categórico</a:t>
            </a:r>
            <a:endParaRPr lang="es-VE" sz="2000" dirty="0"/>
          </a:p>
        </p:txBody>
      </p:sp>
      <p:sp>
        <p:nvSpPr>
          <p:cNvPr id="14" name="13 CuadroTexto"/>
          <p:cNvSpPr txBox="1"/>
          <p:nvPr/>
        </p:nvSpPr>
        <p:spPr>
          <a:xfrm>
            <a:off x="1979712" y="3933056"/>
            <a:ext cx="15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 smtClean="0"/>
              <a:t>Discreto</a:t>
            </a:r>
            <a:endParaRPr lang="es-VE" sz="2000" dirty="0"/>
          </a:p>
        </p:txBody>
      </p:sp>
      <p:sp>
        <p:nvSpPr>
          <p:cNvPr id="15" name="14 CuadroTexto"/>
          <p:cNvSpPr txBox="1"/>
          <p:nvPr/>
        </p:nvSpPr>
        <p:spPr>
          <a:xfrm>
            <a:off x="3707904" y="3933056"/>
            <a:ext cx="15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2000" dirty="0" smtClean="0"/>
              <a:t>Continuos</a:t>
            </a:r>
            <a:endParaRPr lang="es-VE" sz="2000" dirty="0"/>
          </a:p>
        </p:txBody>
      </p:sp>
      <p:cxnSp>
        <p:nvCxnSpPr>
          <p:cNvPr id="17" name="16 Conector recto"/>
          <p:cNvCxnSpPr>
            <a:stCxn id="5" idx="2"/>
            <a:endCxn id="7" idx="0"/>
          </p:cNvCxnSpPr>
          <p:nvPr/>
        </p:nvCxnSpPr>
        <p:spPr>
          <a:xfrm rot="5400000">
            <a:off x="1601670" y="2150858"/>
            <a:ext cx="1008112" cy="2268252"/>
          </a:xfrm>
          <a:prstGeom prst="bentConnector3">
            <a:avLst>
              <a:gd name="adj1" fmla="val 50000"/>
            </a:avLst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21 Conector recto"/>
          <p:cNvCxnSpPr>
            <a:stCxn id="5" idx="2"/>
            <a:endCxn id="9" idx="0"/>
          </p:cNvCxnSpPr>
          <p:nvPr/>
        </p:nvCxnSpPr>
        <p:spPr>
          <a:xfrm rot="5400000">
            <a:off x="2465766" y="3014954"/>
            <a:ext cx="1008112" cy="540060"/>
          </a:xfrm>
          <a:prstGeom prst="bentConnector3">
            <a:avLst>
              <a:gd name="adj1" fmla="val 50907"/>
            </a:avLst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24 Conector recto"/>
          <p:cNvCxnSpPr>
            <a:stCxn id="5" idx="2"/>
            <a:endCxn id="10" idx="0"/>
          </p:cNvCxnSpPr>
          <p:nvPr/>
        </p:nvCxnSpPr>
        <p:spPr>
          <a:xfrm rot="16200000" flipH="1">
            <a:off x="3329862" y="2690918"/>
            <a:ext cx="1008112" cy="1188132"/>
          </a:xfrm>
          <a:prstGeom prst="bentConnector3">
            <a:avLst>
              <a:gd name="adj1" fmla="val 51814"/>
            </a:avLst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27 Conector recto"/>
          <p:cNvCxnSpPr/>
          <p:nvPr/>
        </p:nvCxnSpPr>
        <p:spPr>
          <a:xfrm>
            <a:off x="1619672" y="1124744"/>
            <a:ext cx="5256584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30 Conector recto"/>
          <p:cNvCxnSpPr>
            <a:stCxn id="5" idx="0"/>
          </p:cNvCxnSpPr>
          <p:nvPr/>
        </p:nvCxnSpPr>
        <p:spPr>
          <a:xfrm rot="5400000" flipH="1" flipV="1">
            <a:off x="3401870" y="962726"/>
            <a:ext cx="720080" cy="1044116"/>
          </a:xfrm>
          <a:prstGeom prst="bentConnector2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32 Conector recto"/>
          <p:cNvCxnSpPr>
            <a:endCxn id="6" idx="0"/>
          </p:cNvCxnSpPr>
          <p:nvPr/>
        </p:nvCxnSpPr>
        <p:spPr>
          <a:xfrm rot="16200000" flipH="1">
            <a:off x="5958154" y="1322766"/>
            <a:ext cx="720080" cy="324036"/>
          </a:xfrm>
          <a:prstGeom prst="bentConnector3">
            <a:avLst>
              <a:gd name="adj1" fmla="val -2064"/>
            </a:avLst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s-VE" dirty="0" smtClean="0"/>
              <a:t>La Teoría Computacional de Percepciones (CTP) Zadeh</a:t>
            </a:r>
            <a:endParaRPr lang="es-VE" dirty="0"/>
          </a:p>
        </p:txBody>
      </p:sp>
      <p:sp>
        <p:nvSpPr>
          <p:cNvPr id="4" name="3 CuadroTexto"/>
          <p:cNvSpPr txBox="1"/>
          <p:nvPr/>
        </p:nvSpPr>
        <p:spPr>
          <a:xfrm>
            <a:off x="251520" y="184482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dirty="0" smtClean="0"/>
              <a:t>  Representa </a:t>
            </a:r>
            <a:r>
              <a:rPr lang="es-VE" dirty="0"/>
              <a:t>la información en forma lingüística basado en la percepción más que en forma de medidas basado en números</a:t>
            </a:r>
            <a:r>
              <a:rPr lang="es-VE" dirty="0" smtClean="0"/>
              <a:t>. </a:t>
            </a:r>
          </a:p>
          <a:p>
            <a:pPr algn="just"/>
            <a:r>
              <a:rPr lang="es-VE" b="0" dirty="0" smtClean="0"/>
              <a:t/>
            </a:r>
            <a:br>
              <a:rPr lang="es-VE" b="0" dirty="0" smtClean="0"/>
            </a:br>
            <a:endParaRPr lang="es-V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67944" y="2204864"/>
            <a:ext cx="4132664" cy="3955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VE" sz="4400" dirty="0" smtClean="0"/>
              <a:t>Imprecisión en Bases de Datos Orientadas a Objetos</a:t>
            </a:r>
            <a:endParaRPr lang="es-VE" sz="4400" dirty="0"/>
          </a:p>
        </p:txBody>
      </p:sp>
      <p:sp>
        <p:nvSpPr>
          <p:cNvPr id="4" name="3 CuadroTexto"/>
          <p:cNvSpPr txBox="1"/>
          <p:nvPr/>
        </p:nvSpPr>
        <p:spPr>
          <a:xfrm>
            <a:off x="395536" y="1988841"/>
            <a:ext cx="82809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s-VE" sz="2400" dirty="0"/>
              <a:t>Nivel  de  atributos:  </a:t>
            </a:r>
            <a:endParaRPr lang="es-VE" sz="2400" dirty="0" smtClean="0"/>
          </a:p>
          <a:p>
            <a:pPr marL="342900" indent="-342900">
              <a:buFont typeface="+mj-lt"/>
              <a:buAutoNum type="arabicPeriod"/>
            </a:pPr>
            <a:endParaRPr lang="es-VE" sz="2400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s-VE" sz="2400" dirty="0" smtClean="0"/>
              <a:t>Niveles </a:t>
            </a:r>
            <a:r>
              <a:rPr lang="es-VE" sz="2400" dirty="0"/>
              <a:t> de  relaciones  de  una  instancia:  </a:t>
            </a:r>
            <a:endParaRPr lang="es-VE" sz="2400" dirty="0" smtClean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 algn="just">
              <a:buFont typeface="+mj-lt"/>
              <a:buAutoNum type="arabicPeriod"/>
            </a:pPr>
            <a:r>
              <a:rPr lang="es-VE" sz="2400" dirty="0" smtClean="0"/>
              <a:t>Nivel </a:t>
            </a:r>
            <a:r>
              <a:rPr lang="es-VE" sz="2400" dirty="0"/>
              <a:t> de  relaciones  de  herencia:  </a:t>
            </a:r>
            <a:endParaRPr lang="es-VE" sz="2400" dirty="0" smtClean="0"/>
          </a:p>
          <a:p>
            <a:pPr marL="342900" indent="-342900" algn="just">
              <a:buFont typeface="+mj-lt"/>
              <a:buAutoNum type="arabicPeriod"/>
            </a:pPr>
            <a:endParaRPr lang="es-VE" sz="2400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s-VE" sz="2400" dirty="0" smtClean="0"/>
              <a:t>Nivel </a:t>
            </a:r>
            <a:r>
              <a:rPr lang="es-VE" sz="2400" dirty="0"/>
              <a:t> de  definición:  </a:t>
            </a:r>
            <a:endParaRPr lang="es-VE" sz="2400" dirty="0" smtClean="0"/>
          </a:p>
          <a:p>
            <a:pPr marL="342900" indent="-342900" algn="just">
              <a:buFont typeface="+mj-lt"/>
              <a:buAutoNum type="arabicPeriod"/>
            </a:pPr>
            <a:endParaRPr lang="es-VE" sz="2400" dirty="0" smtClean="0"/>
          </a:p>
          <a:p>
            <a:pPr marL="342900" indent="-342900">
              <a:buFont typeface="+mj-lt"/>
              <a:buAutoNum type="arabicPeriod"/>
            </a:pPr>
            <a:r>
              <a:rPr lang="es-VE" sz="2400" dirty="0" smtClean="0"/>
              <a:t>Nivel </a:t>
            </a:r>
            <a:r>
              <a:rPr lang="es-VE" sz="2400" dirty="0"/>
              <a:t>de conducta</a:t>
            </a:r>
            <a:r>
              <a:rPr lang="es-VE" sz="2400" dirty="0" smtClean="0"/>
              <a:t>:</a:t>
            </a:r>
            <a:endParaRPr lang="es-VE" sz="2400" dirty="0"/>
          </a:p>
        </p:txBody>
      </p:sp>
      <p:sp>
        <p:nvSpPr>
          <p:cNvPr id="6" name="5 Rectángulo redondeado"/>
          <p:cNvSpPr/>
          <p:nvPr/>
        </p:nvSpPr>
        <p:spPr>
          <a:xfrm>
            <a:off x="6228184" y="3861048"/>
            <a:ext cx="2016224" cy="2420888"/>
          </a:xfrm>
          <a:prstGeom prst="roundRect">
            <a:avLst/>
          </a:prstGeom>
          <a:blipFill>
            <a:blip r:embed="rId2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10 Rectángulo redondeado"/>
          <p:cNvSpPr/>
          <p:nvPr/>
        </p:nvSpPr>
        <p:spPr>
          <a:xfrm>
            <a:off x="395536" y="2996952"/>
            <a:ext cx="3456384" cy="3024336"/>
          </a:xfrm>
          <a:prstGeom prst="roundRect">
            <a:avLst/>
          </a:prstGeom>
          <a:blipFill>
            <a:blip r:embed="rId2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VE" dirty="0" smtClean="0"/>
              <a:t>Base de Datos Difusas </a:t>
            </a:r>
            <a:endParaRPr lang="es-VE" dirty="0"/>
          </a:p>
        </p:txBody>
      </p:sp>
      <p:sp>
        <p:nvSpPr>
          <p:cNvPr id="4" name="3 CuadroTexto"/>
          <p:cNvSpPr txBox="1"/>
          <p:nvPr/>
        </p:nvSpPr>
        <p:spPr>
          <a:xfrm>
            <a:off x="179512" y="1556792"/>
            <a:ext cx="86409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dirty="0" smtClean="0"/>
              <a:t>	Las bases de datos difusas nacen de unir la teoría de bases de datos, principalmente del modelo relacional con la teoría de conjuntos difusos, para permitir, básicamente dos objetivos:</a:t>
            </a:r>
          </a:p>
          <a:p>
            <a:r>
              <a:rPr lang="es-VE" dirty="0" smtClean="0"/>
              <a:t> </a:t>
            </a:r>
          </a:p>
          <a:p>
            <a:r>
              <a:rPr lang="es-VE" dirty="0" smtClean="0"/>
              <a:t> </a:t>
            </a:r>
          </a:p>
          <a:p>
            <a:endParaRPr lang="es-VE" dirty="0"/>
          </a:p>
        </p:txBody>
      </p:sp>
      <p:sp>
        <p:nvSpPr>
          <p:cNvPr id="7" name="6 CuadroTexto"/>
          <p:cNvSpPr txBox="1"/>
          <p:nvPr/>
        </p:nvSpPr>
        <p:spPr>
          <a:xfrm>
            <a:off x="3419872" y="3212976"/>
            <a:ext cx="54360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+mj-lt"/>
              <a:buAutoNum type="arabicPeriod"/>
            </a:pPr>
            <a:r>
              <a:rPr lang="es-VE" sz="2000" dirty="0" smtClean="0"/>
              <a:t>El almacenamiento de información difusa (además de información no difusa)</a:t>
            </a:r>
          </a:p>
          <a:p>
            <a:pPr marL="800100" lvl="1" indent="-342900">
              <a:buFont typeface="+mj-lt"/>
              <a:buAutoNum type="arabicPeriod"/>
            </a:pPr>
            <a:endParaRPr lang="es-VE" sz="20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s-VE" sz="2000" dirty="0" smtClean="0"/>
              <a:t>El tratamiento y consulta de esta información de forma difusa o flexible.</a:t>
            </a:r>
          </a:p>
          <a:p>
            <a:endParaRPr lang="es-VE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91680" y="5157192"/>
            <a:ext cx="783704" cy="825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63272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s-VE" dirty="0" smtClean="0"/>
              <a:t>Aplicaciones Sensibles al Contexto</a:t>
            </a:r>
            <a:endParaRPr lang="es-VE" dirty="0"/>
          </a:p>
        </p:txBody>
      </p:sp>
      <p:sp>
        <p:nvSpPr>
          <p:cNvPr id="9" name="8 CuadroTexto"/>
          <p:cNvSpPr txBox="1"/>
          <p:nvPr/>
        </p:nvSpPr>
        <p:spPr>
          <a:xfrm>
            <a:off x="683568" y="544522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Google Glasses</a:t>
            </a:r>
            <a:endParaRPr lang="es-VE" dirty="0"/>
          </a:p>
        </p:txBody>
      </p:sp>
      <p:sp>
        <p:nvSpPr>
          <p:cNvPr id="10" name="9 CuadroTexto"/>
          <p:cNvSpPr txBox="1"/>
          <p:nvPr/>
        </p:nvSpPr>
        <p:spPr>
          <a:xfrm>
            <a:off x="5868144" y="5733256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Waze</a:t>
            </a:r>
            <a:endParaRPr lang="es-VE" dirty="0"/>
          </a:p>
        </p:txBody>
      </p:sp>
      <p:sp>
        <p:nvSpPr>
          <p:cNvPr id="11" name="10 Rectángulo redondeado"/>
          <p:cNvSpPr/>
          <p:nvPr/>
        </p:nvSpPr>
        <p:spPr>
          <a:xfrm>
            <a:off x="323528" y="1556792"/>
            <a:ext cx="3168352" cy="3888432"/>
          </a:xfrm>
          <a:prstGeom prst="roundRect">
            <a:avLst/>
          </a:prstGeom>
          <a:blipFill>
            <a:blip r:embed="rId2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13" name="12 Rectángulo redondeado"/>
          <p:cNvSpPr/>
          <p:nvPr/>
        </p:nvSpPr>
        <p:spPr>
          <a:xfrm>
            <a:off x="3707904" y="1412776"/>
            <a:ext cx="5184576" cy="4248472"/>
          </a:xfrm>
          <a:prstGeom prst="roundRect">
            <a:avLst/>
          </a:prstGeom>
          <a:blipFill>
            <a:blip r:embed="rId3" cstate="print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écnico">
  <a:themeElements>
    <a:clrScheme name="Técnico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écnico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écnico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768</TotalTime>
  <Words>321</Words>
  <Application>Microsoft Office PowerPoint</Application>
  <PresentationFormat>Presentación en pantalla (4:3)</PresentationFormat>
  <Paragraphs>75</Paragraphs>
  <Slides>31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5" baseType="lpstr">
      <vt:lpstr>Arial</vt:lpstr>
      <vt:lpstr>Franklin Gothic Book</vt:lpstr>
      <vt:lpstr>Wingdings 2</vt:lpstr>
      <vt:lpstr>Técnico</vt:lpstr>
      <vt:lpstr>Sistema del Laboratorio de Marcha Para el hospital ortopédico infantil</vt:lpstr>
      <vt:lpstr>Agenda</vt:lpstr>
      <vt:lpstr>    Números Difusos</vt:lpstr>
      <vt:lpstr>Conjunto Difuso </vt:lpstr>
      <vt:lpstr>Dominios Difusos</vt:lpstr>
      <vt:lpstr>La Teoría Computacional de Percepciones (CTP) Zadeh</vt:lpstr>
      <vt:lpstr>Imprecisión en Bases de Datos Orientadas a Objetos</vt:lpstr>
      <vt:lpstr>Base de Datos Difusas </vt:lpstr>
      <vt:lpstr>Aplicaciones Sensibles al Contexto</vt:lpstr>
      <vt:lpstr>Aplicaciones Sensibles al Contexto</vt:lpstr>
      <vt:lpstr>Aplicación de Base de Datos Difusa Sensible al contexto</vt:lpstr>
      <vt:lpstr>Laboratorio de Marcha. hospital Ortopédico Infantil</vt:lpstr>
      <vt:lpstr>Laboratorio de Marcha HOI</vt:lpstr>
      <vt:lpstr>Examen Físico Articular (EFA)</vt:lpstr>
      <vt:lpstr>Lógica difusa en aplicaciones medicas.</vt:lpstr>
      <vt:lpstr>Antecedentes</vt:lpstr>
      <vt:lpstr>Presentación de PowerPoint</vt:lpstr>
      <vt:lpstr>Presentación de PowerPoint</vt:lpstr>
      <vt:lpstr>Trabajo del actual periodo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Funcionalidades Extendidas</vt:lpstr>
      <vt:lpstr>Sensibilización al Contexto</vt:lpstr>
      <vt:lpstr>Visualización y captura de Exámenes</vt:lpstr>
      <vt:lpstr>Pendientes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Dominios Difusos.</dc:title>
  <dc:creator>Jhosbert</dc:creator>
  <cp:lastModifiedBy>Jhosbert Contreras</cp:lastModifiedBy>
  <cp:revision>109</cp:revision>
  <dcterms:created xsi:type="dcterms:W3CDTF">2014-03-04T23:59:12Z</dcterms:created>
  <dcterms:modified xsi:type="dcterms:W3CDTF">2014-06-19T17:48:02Z</dcterms:modified>
</cp:coreProperties>
</file>

<file path=docProps/thumbnail.jpeg>
</file>